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5"/>
  </p:notesMasterIdLst>
  <p:sldIdLst>
    <p:sldId id="256" r:id="rId2"/>
    <p:sldId id="257" r:id="rId3"/>
    <p:sldId id="258" r:id="rId4"/>
    <p:sldId id="295" r:id="rId5"/>
    <p:sldId id="312" r:id="rId6"/>
    <p:sldId id="259" r:id="rId7"/>
    <p:sldId id="308" r:id="rId8"/>
    <p:sldId id="296" r:id="rId9"/>
    <p:sldId id="305" r:id="rId10"/>
    <p:sldId id="304" r:id="rId11"/>
    <p:sldId id="306" r:id="rId12"/>
    <p:sldId id="264" r:id="rId13"/>
    <p:sldId id="311" r:id="rId14"/>
  </p:sldIdLst>
  <p:sldSz cx="9144000" cy="5143500" type="screen16x9"/>
  <p:notesSz cx="6858000" cy="9144000"/>
  <p:embeddedFontLst>
    <p:embeddedFont>
      <p:font typeface="Roboto Light" charset="0"/>
      <p:regular r:id="rId16"/>
      <p:bold r:id="rId17"/>
      <p:italic r:id="rId18"/>
      <p:boldItalic r:id="rId19"/>
    </p:embeddedFont>
    <p:embeddedFont>
      <p:font typeface="Didact Gothic" charset="0"/>
      <p:regular r:id="rId20"/>
    </p:embeddedFont>
    <p:embeddedFont>
      <p:font typeface="Bree Serif" charset="0"/>
      <p:regular r:id="rId21"/>
    </p:embeddedFont>
    <p:embeddedFont>
      <p:font typeface="Roboto Black" charset="0"/>
      <p:bold r:id="rId22"/>
      <p:boldItalic r:id="rId23"/>
    </p:embeddedFont>
    <p:embeddedFont>
      <p:font typeface="Roboto Mono Thin" charset="0"/>
      <p:regular r:id="rId24"/>
      <p:bold r:id="rId25"/>
      <p:italic r:id="rId26"/>
      <p:boldItalic r:id="rId27"/>
    </p:embeddedFont>
    <p:embeddedFont>
      <p:font typeface="Impact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541"/>
    <a:srgbClr val="FFB215"/>
    <a:srgbClr val="051C32"/>
    <a:srgbClr val="FFFFFF"/>
    <a:srgbClr val="05243F"/>
    <a:srgbClr val="052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E44E2B3-512B-4EAB-8CF0-59B5C0A34606}">
  <a:tblStyle styleId="{3E44E2B3-512B-4EAB-8CF0-59B5C0A346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 snapToGrid="0">
      <p:cViewPr varScale="1">
        <p:scale>
          <a:sx n="99" d="100"/>
          <a:sy n="99" d="100"/>
        </p:scale>
        <p:origin x="-50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3901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06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35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1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52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969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33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40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523766" y="279539"/>
            <a:ext cx="8023568" cy="4497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569584" y="1961190"/>
            <a:ext cx="5009845" cy="14455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4000" dirty="0"/>
              <a:t>32-bit Single Precision Floating Point Adder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132116" y="890821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9;p22"/>
          <p:cNvSpPr txBox="1">
            <a:spLocks/>
          </p:cNvSpPr>
          <p:nvPr/>
        </p:nvSpPr>
        <p:spPr>
          <a:xfrm>
            <a:off x="3688918" y="1839834"/>
            <a:ext cx="801445" cy="31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ree Serif"/>
              <a:buNone/>
              <a:defRPr sz="3600" b="1" i="0" u="none" strike="noStrike" cap="none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200" dirty="0" smtClean="0"/>
              <a:t>VHDL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47141" y="169629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Results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47141" y="71677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8" y="1560591"/>
            <a:ext cx="3489946" cy="2274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08" y="1487060"/>
            <a:ext cx="3015910" cy="22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47141" y="169629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Results (</a:t>
            </a:r>
            <a:r>
              <a:rPr lang="en-US" dirty="0" smtClean="0">
                <a:solidFill>
                  <a:schemeClr val="accent1"/>
                </a:solidFill>
              </a:rPr>
              <a:t>Edge Detection</a:t>
            </a:r>
            <a:r>
              <a:rPr lang="en-US" dirty="0" smtClean="0"/>
              <a:t>)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47141" y="716779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angle 15"/>
          <p:cNvSpPr/>
          <p:nvPr/>
        </p:nvSpPr>
        <p:spPr>
          <a:xfrm>
            <a:off x="42154" y="4132521"/>
            <a:ext cx="3483609" cy="700667"/>
          </a:xfrm>
          <a:prstGeom prst="rect">
            <a:avLst/>
          </a:prstGeom>
          <a:solidFill>
            <a:srgbClr val="05254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6" name="WhatsApp Video 2023-07-02 at 00.07.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5468" y="716780"/>
            <a:ext cx="2870791" cy="4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</a:t>
            </a:r>
            <a:endParaRPr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>
          <a:xfrm>
            <a:off x="311700" y="1460205"/>
            <a:ext cx="8520600" cy="3289003"/>
          </a:xfrm>
        </p:spPr>
        <p:txBody>
          <a:bodyPr/>
          <a:lstStyle/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This project was implemented using Verilog HDL and it was implemented successfully.</a:t>
            </a:r>
          </a:p>
          <a:p>
            <a:pPr marL="114300" indent="0" algn="l"/>
            <a:endParaRPr lang="en-US" sz="1200" dirty="0" smtClean="0"/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Sobel </a:t>
            </a:r>
            <a:r>
              <a:rPr lang="en-US" sz="1200" dirty="0" smtClean="0"/>
              <a:t>Filter is </a:t>
            </a:r>
            <a:r>
              <a:rPr lang="en-US" sz="1200" dirty="0"/>
              <a:t>used as it is simple, more time-efficient, requires low </a:t>
            </a:r>
            <a:r>
              <a:rPr lang="en-US" sz="1200" dirty="0" smtClean="0"/>
              <a:t>computation </a:t>
            </a:r>
            <a:r>
              <a:rPr lang="en-US" sz="1200" dirty="0"/>
              <a:t>and detects edges and their </a:t>
            </a:r>
            <a:r>
              <a:rPr lang="en-US" sz="1200" dirty="0" smtClean="0"/>
              <a:t>orientation.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The advantages of FPGA-based edge detection over software-based edge detection are as follows: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228600" algn="l">
              <a:buFont typeface="+mj-lt"/>
              <a:buAutoNum type="arabicPeriod"/>
            </a:pPr>
            <a:r>
              <a:rPr lang="en-US" sz="1200" b="1" dirty="0" smtClean="0">
                <a:solidFill>
                  <a:schemeClr val="accent1"/>
                </a:solidFill>
              </a:rPr>
              <a:t>Speed &amp; Performance</a:t>
            </a:r>
            <a:r>
              <a:rPr lang="en-US" sz="1100" dirty="0" smtClean="0"/>
              <a:t>: This is particularly important for real-time applications, such as robotics or autonomous vehicles.</a:t>
            </a:r>
          </a:p>
          <a:p>
            <a:pPr marL="342900" indent="-228600" algn="l">
              <a:buFont typeface="+mj-lt"/>
              <a:buAutoNum type="arabicPeriod"/>
            </a:pPr>
            <a:r>
              <a:rPr lang="en-US" sz="1200" b="1" dirty="0" smtClean="0">
                <a:solidFill>
                  <a:schemeClr val="accent1"/>
                </a:solidFill>
              </a:rPr>
              <a:t>Efficiency</a:t>
            </a:r>
            <a:r>
              <a:rPr lang="en-US" sz="1100" dirty="0" smtClean="0"/>
              <a:t>: FPGAs are highly optimized for specific tasks and can be programmed to perform only the required operations for edge detection, resulting in much lower power consumption.</a:t>
            </a:r>
            <a:endParaRPr lang="en-US" sz="1100" dirty="0"/>
          </a:p>
          <a:p>
            <a:pPr marL="342900" indent="-228600" algn="l">
              <a:buFont typeface="+mj-lt"/>
              <a:buAutoNum type="arabicPeriod"/>
            </a:pPr>
            <a:r>
              <a:rPr lang="en-US" sz="1200" b="1" dirty="0">
                <a:solidFill>
                  <a:schemeClr val="accent1"/>
                </a:solidFill>
              </a:rPr>
              <a:t>Customization</a:t>
            </a:r>
            <a:r>
              <a:rPr lang="en-US" sz="1100" dirty="0"/>
              <a:t>: FPGAs are highly configurable, which means that they can be customized to meet the specific needs of a particular </a:t>
            </a:r>
            <a:r>
              <a:rPr lang="en-US" sz="1100" dirty="0" smtClean="0"/>
              <a:t>application.</a:t>
            </a:r>
          </a:p>
          <a:p>
            <a:pPr marL="342900" indent="-228600" algn="l">
              <a:buFont typeface="+mj-lt"/>
              <a:buAutoNum type="arabicPeriod"/>
            </a:pPr>
            <a:r>
              <a:rPr lang="en-US" sz="1200" b="1" dirty="0" smtClean="0">
                <a:solidFill>
                  <a:schemeClr val="accent1"/>
                </a:solidFill>
              </a:rPr>
              <a:t>Flexibility</a:t>
            </a:r>
            <a:r>
              <a:rPr lang="en-US" sz="1100" dirty="0" smtClean="0"/>
              <a:t>: FPGA allows </a:t>
            </a:r>
            <a:r>
              <a:rPr lang="en-US" sz="1100" dirty="0"/>
              <a:t>for </a:t>
            </a:r>
            <a:r>
              <a:rPr lang="en-US" sz="1100" dirty="0" smtClean="0"/>
              <a:t>flexibility </a:t>
            </a:r>
            <a:r>
              <a:rPr lang="en-US" sz="1100" dirty="0"/>
              <a:t>in implementing different edge detection </a:t>
            </a:r>
            <a:r>
              <a:rPr lang="en-US" sz="1100" dirty="0" smtClean="0"/>
              <a:t>algorithms.</a:t>
            </a:r>
          </a:p>
          <a:p>
            <a:pPr marL="114300" indent="0" algn="l"/>
            <a:endParaRPr lang="en-US" sz="1100" dirty="0" smtClean="0"/>
          </a:p>
          <a:p>
            <a:pPr marL="114300" indent="0" algn="l"/>
            <a:endParaRPr lang="en-US" sz="1100" dirty="0"/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More work is needed regarding the accuracy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7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096926" y="1453902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487821" y="3193567"/>
            <a:ext cx="828770" cy="5943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07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768102" y="143555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768102" y="2332276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768102" y="322900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583215" y="173091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Introduction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583215" y="2548243"/>
            <a:ext cx="2076000" cy="303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" dirty="0" smtClean="0"/>
              <a:t>Problem</a:t>
            </a:r>
            <a:r>
              <a:rPr lang="es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s" dirty="0" smtClean="0"/>
              <a:t>Definition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78239" y="353230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What I am  Working </a:t>
            </a:r>
            <a:r>
              <a:rPr lang="en-US" dirty="0" smtClean="0"/>
              <a:t>On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28657" y="1619121"/>
            <a:ext cx="1649993" cy="3176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" dirty="0"/>
              <a:t>How does it work?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77264" y="3462242"/>
            <a:ext cx="1501386" cy="230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Results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38382" y="3369495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38383" y="1550164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38371" y="2457089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039283" y="1577391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230;p23"/>
          <p:cNvSpPr txBox="1">
            <a:spLocks/>
          </p:cNvSpPr>
          <p:nvPr/>
        </p:nvSpPr>
        <p:spPr>
          <a:xfrm>
            <a:off x="2781965" y="4176931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 smtClean="0"/>
              <a:t>04</a:t>
            </a:r>
            <a:endParaRPr lang="es" dirty="0"/>
          </a:p>
        </p:txBody>
      </p:sp>
      <p:sp>
        <p:nvSpPr>
          <p:cNvPr id="39" name="Google Shape;256;p23"/>
          <p:cNvSpPr/>
          <p:nvPr/>
        </p:nvSpPr>
        <p:spPr>
          <a:xfrm>
            <a:off x="3534945" y="4381570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sp>
        <p:nvSpPr>
          <p:cNvPr id="40" name="Google Shape;234;p23"/>
          <p:cNvSpPr txBox="1">
            <a:spLocks/>
          </p:cNvSpPr>
          <p:nvPr/>
        </p:nvSpPr>
        <p:spPr>
          <a:xfrm>
            <a:off x="1114369" y="4335325"/>
            <a:ext cx="2256046" cy="3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" dirty="0"/>
              <a:t>Core Block Diagram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6"/>
          </p:nvPr>
        </p:nvSpPr>
        <p:spPr>
          <a:xfrm>
            <a:off x="5687142" y="2360136"/>
            <a:ext cx="629449" cy="525016"/>
          </a:xfrm>
        </p:spPr>
        <p:txBody>
          <a:bodyPr/>
          <a:lstStyle/>
          <a:p>
            <a:r>
              <a:rPr lang="en-US" dirty="0" smtClean="0"/>
              <a:t>06</a:t>
            </a:r>
            <a:endParaRPr lang="ar-EG" dirty="0"/>
          </a:p>
        </p:txBody>
      </p:sp>
      <p:sp>
        <p:nvSpPr>
          <p:cNvPr id="5" name="Title 4"/>
          <p:cNvSpPr>
            <a:spLocks noGrp="1"/>
          </p:cNvSpPr>
          <p:nvPr>
            <p:ph type="ctrTitle" idx="21"/>
          </p:nvPr>
        </p:nvSpPr>
        <p:spPr>
          <a:xfrm>
            <a:off x="6410346" y="2433841"/>
            <a:ext cx="2201516" cy="346505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ar-EG" dirty="0"/>
          </a:p>
        </p:txBody>
      </p:sp>
      <p:grpSp>
        <p:nvGrpSpPr>
          <p:cNvPr id="52" name="Google Shape;265;p24"/>
          <p:cNvGrpSpPr/>
          <p:nvPr/>
        </p:nvGrpSpPr>
        <p:grpSpPr>
          <a:xfrm>
            <a:off x="4929798" y="3299156"/>
            <a:ext cx="646093" cy="434762"/>
            <a:chOff x="160325" y="221250"/>
            <a:chExt cx="7199950" cy="5116900"/>
          </a:xfrm>
        </p:grpSpPr>
        <p:sp>
          <p:nvSpPr>
            <p:cNvPr id="53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4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5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56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58" name="Google Shape;8007;p57"/>
          <p:cNvGrpSpPr/>
          <p:nvPr/>
        </p:nvGrpSpPr>
        <p:grpSpPr>
          <a:xfrm>
            <a:off x="4972897" y="2407362"/>
            <a:ext cx="565272" cy="505035"/>
            <a:chOff x="-44512325" y="3176075"/>
            <a:chExt cx="300900" cy="300900"/>
          </a:xfrm>
          <a:solidFill>
            <a:srgbClr val="FFB215"/>
          </a:solidFill>
        </p:grpSpPr>
        <p:sp>
          <p:nvSpPr>
            <p:cNvPr id="59" name="Google Shape;8008;p5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09;p5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010;p5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5864;p53"/>
          <p:cNvGrpSpPr/>
          <p:nvPr/>
        </p:nvGrpSpPr>
        <p:grpSpPr>
          <a:xfrm>
            <a:off x="5109225" y="4304538"/>
            <a:ext cx="352352" cy="338757"/>
            <a:chOff x="3854700" y="249750"/>
            <a:chExt cx="500425" cy="481125"/>
          </a:xfrm>
        </p:grpSpPr>
        <p:sp>
          <p:nvSpPr>
            <p:cNvPr id="64" name="Google Shape;5865;p5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5866;p5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5867;p5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5868;p5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869;p5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870;p5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871;p5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5872;p5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606816" y="4271575"/>
            <a:ext cx="660714" cy="472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08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3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7075" y="4361131"/>
            <a:ext cx="1295952" cy="235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477708" y="1013801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 smtClean="0"/>
              <a:t>Introduction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362753" y="1702197"/>
            <a:ext cx="5108505" cy="2706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>
              <a:lnSpc>
                <a:spcPct val="15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-In 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a modern society, monitoring and controlling the environment is becoming increasingly important. So, We need to implement a floating point unit in our design for measurement accuracy.</a:t>
            </a:r>
          </a:p>
          <a:p>
            <a:pPr rtl="1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-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Not 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all devices have a dedicated FPU. Many midrange computers or microcontrollers execute floating-point operations through software libraries, but in others, such as High-Performance systems or 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graphics 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cards, an FPU is often essential to carry out complex calculations quickly and accurately</a:t>
            </a:r>
            <a:endParaRPr lang="en-US" sz="1200" b="1" dirty="0" smtClean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  <a:cs typeface="Times New Roman" panose="02020603050405020304" pitchFamily="18" charset="0"/>
            </a:endParaRPr>
          </a:p>
          <a:p>
            <a:pPr rtl="1">
              <a:lnSpc>
                <a:spcPct val="15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This 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project presents an 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FPGA-based 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32-bit 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Floating Point Adder is </a:t>
            </a:r>
            <a:endParaRPr lang="ar-EG" sz="1200" b="1" dirty="0" smtClean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  <a:cs typeface="Times New Roman" panose="02020603050405020304" pitchFamily="18" charset="0"/>
            </a:endParaRPr>
          </a:p>
          <a:p>
            <a:pPr rtl="1"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designed in 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VHDL.</a:t>
            </a:r>
            <a:endParaRPr lang="ar-EG" sz="1200" b="1" dirty="0" smtClean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  <a:cs typeface="Times New Roman" panose="02020603050405020304" pitchFamily="18" charset="0"/>
            </a:endParaRPr>
          </a:p>
          <a:p>
            <a:pPr rtl="1">
              <a:lnSpc>
                <a:spcPct val="15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Like</a:t>
            </a:r>
            <a:r>
              <a:rPr lang="en-US" sz="1200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medical devices.</a:t>
            </a:r>
            <a:endParaRPr lang="en-US" sz="1200" b="1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4536558" y="1546659"/>
            <a:ext cx="460744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FPGA</a:t>
            </a:r>
            <a:endParaRPr dirty="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/>
          <p:nvPr/>
        </p:nvSpPr>
        <p:spPr>
          <a:xfrm>
            <a:off x="6817256" y="4022918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7497166" y="4084779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w="26625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7860957" y="4167751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856300" y="390958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977781" y="521284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557657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627997" y="398408"/>
            <a:ext cx="4158896" cy="668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dirty="0" smtClean="0">
                <a:ln>
                  <a:solidFill>
                    <a:srgbClr val="FFB215"/>
                  </a:solidFill>
                </a:ln>
                <a:solidFill>
                  <a:schemeClr val="bg1"/>
                </a:solidFill>
              </a:rPr>
              <a:t>Problem Definition</a:t>
            </a:r>
            <a:endParaRPr sz="3600" b="1" dirty="0">
              <a:ln>
                <a:solidFill>
                  <a:srgbClr val="FFB215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95233" y="1699690"/>
            <a:ext cx="2706667" cy="893589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Customization</a:t>
            </a:r>
          </a:p>
          <a:p>
            <a:pPr rtl="1"/>
            <a:r>
              <a:rPr lang="en-US" sz="1000" b="1" dirty="0" smtClean="0"/>
              <a:t>It </a:t>
            </a:r>
            <a:r>
              <a:rPr lang="en-US" sz="1000" b="1" dirty="0"/>
              <a:t>hard to customize the edge </a:t>
            </a:r>
            <a:r>
              <a:rPr lang="en-US" sz="1000" b="1" dirty="0" smtClean="0"/>
              <a:t>detection algorithm </a:t>
            </a:r>
            <a:r>
              <a:rPr lang="en-US" sz="1000" b="1" dirty="0"/>
              <a:t>to match the specific requirements of the application</a:t>
            </a:r>
            <a:endParaRPr lang="ar-EG" sz="1000" b="1" dirty="0"/>
          </a:p>
        </p:txBody>
      </p:sp>
      <p:grpSp>
        <p:nvGrpSpPr>
          <p:cNvPr id="30" name="Google Shape;7279;p56"/>
          <p:cNvGrpSpPr/>
          <p:nvPr/>
        </p:nvGrpSpPr>
        <p:grpSpPr>
          <a:xfrm>
            <a:off x="4567998" y="1329025"/>
            <a:ext cx="357468" cy="356497"/>
            <a:chOff x="-31455100" y="3909350"/>
            <a:chExt cx="294600" cy="293800"/>
          </a:xfrm>
          <a:solidFill>
            <a:srgbClr val="05243F"/>
          </a:solidFill>
        </p:grpSpPr>
        <p:sp>
          <p:nvSpPr>
            <p:cNvPr id="31" name="Google Shape;7280;p56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81;p56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7921;p57"/>
          <p:cNvGrpSpPr/>
          <p:nvPr/>
        </p:nvGrpSpPr>
        <p:grpSpPr>
          <a:xfrm>
            <a:off x="7116926" y="1251482"/>
            <a:ext cx="271357" cy="356057"/>
            <a:chOff x="-46007225" y="3937825"/>
            <a:chExt cx="229225" cy="300775"/>
          </a:xfrm>
          <a:solidFill>
            <a:srgbClr val="05243F"/>
          </a:solidFill>
        </p:grpSpPr>
        <p:sp>
          <p:nvSpPr>
            <p:cNvPr id="34" name="Google Shape;7922;p57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23;p57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24;p57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25;p57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26;p57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27;p57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28;p57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29;p57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30;p57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31;p57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Subtitle 1"/>
          <p:cNvSpPr txBox="1">
            <a:spLocks/>
          </p:cNvSpPr>
          <p:nvPr/>
        </p:nvSpPr>
        <p:spPr>
          <a:xfrm>
            <a:off x="3069014" y="3142460"/>
            <a:ext cx="3111559" cy="34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 b="0" i="0" u="none" strike="noStrike" cap="none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rtl="1"/>
            <a:r>
              <a:rPr lang="en-US" sz="1600" b="1" dirty="0" smtClean="0">
                <a:solidFill>
                  <a:schemeClr val="bg1"/>
                </a:solidFill>
              </a:rPr>
              <a:t>&amp; Performance</a:t>
            </a:r>
            <a:r>
              <a:rPr lang="ar-EG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Speed</a:t>
            </a:r>
            <a:endParaRPr lang="en-US" sz="1000" b="1" dirty="0" smtClean="0">
              <a:solidFill>
                <a:schemeClr val="bg1"/>
              </a:solidFill>
            </a:endParaRPr>
          </a:p>
        </p:txBody>
      </p:sp>
      <p:grpSp>
        <p:nvGrpSpPr>
          <p:cNvPr id="46" name="Google Shape;8007;p57"/>
          <p:cNvGrpSpPr/>
          <p:nvPr/>
        </p:nvGrpSpPr>
        <p:grpSpPr>
          <a:xfrm>
            <a:off x="4383106" y="2763311"/>
            <a:ext cx="356205" cy="356205"/>
            <a:chOff x="-44512325" y="3176075"/>
            <a:chExt cx="300900" cy="300900"/>
          </a:xfrm>
          <a:solidFill>
            <a:srgbClr val="051C32"/>
          </a:solidFill>
        </p:grpSpPr>
        <p:sp>
          <p:nvSpPr>
            <p:cNvPr id="47" name="Google Shape;8008;p5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09;p5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10;p5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5952947" y="1741549"/>
            <a:ext cx="2593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1600" b="1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Efficiency</a:t>
            </a:r>
          </a:p>
          <a:p>
            <a:pPr algn="ctr"/>
            <a:r>
              <a:rPr lang="ar-EG" sz="1000" b="1" dirty="0" smtClean="0"/>
              <a:t> </a:t>
            </a:r>
            <a:r>
              <a:rPr lang="ar-EG" sz="1000" b="1" dirty="0"/>
              <a:t>It requires high power consumption to run </a:t>
            </a:r>
            <a:r>
              <a:rPr lang="en-US" sz="1000" b="1" dirty="0" smtClean="0"/>
              <a:t>FPU </a:t>
            </a:r>
            <a:r>
              <a:rPr lang="ar-EG" sz="1000" b="1" dirty="0" smtClean="0"/>
              <a:t>on </a:t>
            </a:r>
            <a:r>
              <a:rPr lang="ar-EG" sz="1000" b="1" dirty="0"/>
              <a:t>a general-purpose 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3180687" y="3483398"/>
            <a:ext cx="27834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/>
              <a:t>The software has limited</a:t>
            </a:r>
            <a:r>
              <a:rPr lang="ar-EG" sz="1000" b="1" dirty="0" smtClean="0"/>
              <a:t> </a:t>
            </a:r>
            <a:r>
              <a:rPr lang="en-US" sz="1000" b="1" dirty="0" smtClean="0"/>
              <a:t>capability </a:t>
            </a:r>
            <a:r>
              <a:rPr lang="ar-EG" sz="1000" b="1" dirty="0" smtClean="0"/>
              <a:t>of </a:t>
            </a:r>
            <a:r>
              <a:rPr lang="ar-EG" sz="1000" b="1" dirty="0"/>
              <a:t>processing large amounts of data at high speeds, making them </a:t>
            </a:r>
            <a:r>
              <a:rPr lang="en-US" sz="1000" b="1" dirty="0">
                <a:latin typeface="Roboto Light" panose="020B0604020202020204" charset="0"/>
                <a:ea typeface="Roboto Light" panose="020B0604020202020204" charset="0"/>
              </a:rPr>
              <a:t>unsuitable</a:t>
            </a:r>
            <a:r>
              <a:rPr lang="ar-EG" sz="1000" b="1" dirty="0" smtClean="0"/>
              <a:t> </a:t>
            </a:r>
            <a:r>
              <a:rPr lang="ar-EG" sz="1000" b="1" dirty="0"/>
              <a:t>for real-time </a:t>
            </a:r>
            <a:r>
              <a:rPr lang="ar-EG" sz="1000" b="1" dirty="0" smtClean="0"/>
              <a:t>applications</a:t>
            </a:r>
            <a:r>
              <a:rPr lang="ar-EG" sz="1000" b="1" dirty="0"/>
              <a:t>.</a:t>
            </a:r>
          </a:p>
        </p:txBody>
      </p:sp>
      <p:grpSp>
        <p:nvGrpSpPr>
          <p:cNvPr id="50" name="Google Shape;5864;p53"/>
          <p:cNvGrpSpPr/>
          <p:nvPr/>
        </p:nvGrpSpPr>
        <p:grpSpPr>
          <a:xfrm>
            <a:off x="1958596" y="1242369"/>
            <a:ext cx="352349" cy="338760"/>
            <a:chOff x="3854700" y="249750"/>
            <a:chExt cx="500425" cy="481125"/>
          </a:xfrm>
          <a:solidFill>
            <a:srgbClr val="051C32"/>
          </a:solidFill>
        </p:grpSpPr>
        <p:sp>
          <p:nvSpPr>
            <p:cNvPr id="51" name="Google Shape;5865;p5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66;p5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67;p5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5868;p5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5869;p5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5870;p5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5871;p5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5872;p5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666928" y="1653340"/>
            <a:ext cx="278347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Flexibility</a:t>
            </a:r>
            <a:endParaRPr lang="ar-EG" sz="1600" b="1" dirty="0">
              <a:solidFill>
                <a:schemeClr val="bg1"/>
              </a:solidFill>
            </a:endParaRPr>
          </a:p>
          <a:p>
            <a:pPr algn="ctr"/>
            <a:r>
              <a:rPr lang="en-US" sz="1000" b="1" dirty="0"/>
              <a:t>S</a:t>
            </a:r>
            <a:r>
              <a:rPr lang="en-US" sz="1000" b="1" dirty="0" smtClean="0"/>
              <a:t>oftware has limited </a:t>
            </a:r>
            <a:r>
              <a:rPr lang="en-US" sz="1000" b="1" dirty="0" smtClean="0"/>
              <a:t>flexibility</a:t>
            </a:r>
            <a:endParaRPr lang="ar-EG" sz="1000" b="1" dirty="0"/>
          </a:p>
        </p:txBody>
      </p:sp>
    </p:spTree>
    <p:extLst>
      <p:ext uri="{BB962C8B-B14F-4D97-AF65-F5344CB8AC3E}">
        <p14:creationId xmlns:p14="http://schemas.microsoft.com/office/powerpoint/2010/main" val="10858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What </a:t>
            </a:r>
            <a:r>
              <a:rPr lang="en-US" dirty="0" smtClean="0"/>
              <a:t>I am </a:t>
            </a:r>
            <a:r>
              <a:rPr lang="en-US" dirty="0"/>
              <a:t>Working On</a:t>
            </a:r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342527" y="3124070"/>
            <a:ext cx="2076000" cy="288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/>
              <a:t>FPGA</a:t>
            </a:r>
            <a:endParaRPr sz="1600" dirty="0"/>
          </a:p>
        </p:txBody>
      </p:sp>
      <p:sp>
        <p:nvSpPr>
          <p:cNvPr id="282" name="Google Shape;282;p25"/>
          <p:cNvSpPr/>
          <p:nvPr/>
        </p:nvSpPr>
        <p:spPr>
          <a:xfrm>
            <a:off x="904306" y="2138155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81;p25"/>
          <p:cNvSpPr txBox="1">
            <a:spLocks/>
          </p:cNvSpPr>
          <p:nvPr/>
        </p:nvSpPr>
        <p:spPr>
          <a:xfrm>
            <a:off x="3337329" y="3313389"/>
            <a:ext cx="2076000" cy="28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 smtClean="0"/>
              <a:t>Xilinx platform studio</a:t>
            </a:r>
            <a:endParaRPr lang="en-US" sz="1600" dirty="0"/>
          </a:p>
        </p:txBody>
      </p:sp>
      <p:sp>
        <p:nvSpPr>
          <p:cNvPr id="24" name="Google Shape;284;p25"/>
          <p:cNvSpPr/>
          <p:nvPr/>
        </p:nvSpPr>
        <p:spPr>
          <a:xfrm>
            <a:off x="3871251" y="2060217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81;p25"/>
          <p:cNvSpPr txBox="1">
            <a:spLocks/>
          </p:cNvSpPr>
          <p:nvPr/>
        </p:nvSpPr>
        <p:spPr>
          <a:xfrm>
            <a:off x="6307359" y="3081984"/>
            <a:ext cx="2076000" cy="36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lvl="0"/>
            <a:r>
              <a:rPr lang="en-US" sz="1600" dirty="0" err="1" smtClean="0"/>
              <a:t>ModelSim</a:t>
            </a:r>
            <a:endParaRPr lang="en-US" sz="1600" dirty="0"/>
          </a:p>
        </p:txBody>
      </p:sp>
      <p:sp>
        <p:nvSpPr>
          <p:cNvPr id="29" name="Google Shape;284;p25"/>
          <p:cNvSpPr/>
          <p:nvPr/>
        </p:nvSpPr>
        <p:spPr>
          <a:xfrm>
            <a:off x="6847870" y="2169899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8007;p57"/>
          <p:cNvGrpSpPr/>
          <p:nvPr/>
        </p:nvGrpSpPr>
        <p:grpSpPr>
          <a:xfrm>
            <a:off x="4190637" y="2224034"/>
            <a:ext cx="356205" cy="356205"/>
            <a:chOff x="-44512325" y="3176075"/>
            <a:chExt cx="300900" cy="300900"/>
          </a:xfrm>
          <a:solidFill>
            <a:srgbClr val="FFB215"/>
          </a:solidFill>
        </p:grpSpPr>
        <p:sp>
          <p:nvSpPr>
            <p:cNvPr id="40" name="Google Shape;8008;p5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09;p5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10;p5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007;p57"/>
          <p:cNvGrpSpPr/>
          <p:nvPr/>
        </p:nvGrpSpPr>
        <p:grpSpPr>
          <a:xfrm>
            <a:off x="1203956" y="2284932"/>
            <a:ext cx="356205" cy="356205"/>
            <a:chOff x="-44512325" y="3176075"/>
            <a:chExt cx="300900" cy="300900"/>
          </a:xfrm>
          <a:solidFill>
            <a:srgbClr val="FFB215"/>
          </a:solidFill>
        </p:grpSpPr>
        <p:sp>
          <p:nvSpPr>
            <p:cNvPr id="59" name="Google Shape;8008;p5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09;p5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010;p5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8704;p59"/>
          <p:cNvGrpSpPr/>
          <p:nvPr/>
        </p:nvGrpSpPr>
        <p:grpSpPr>
          <a:xfrm>
            <a:off x="7135511" y="2316108"/>
            <a:ext cx="421927" cy="370882"/>
            <a:chOff x="-3030525" y="3973150"/>
            <a:chExt cx="293025" cy="257575"/>
          </a:xfrm>
          <a:solidFill>
            <a:srgbClr val="FFB215"/>
          </a:solidFill>
        </p:grpSpPr>
        <p:sp>
          <p:nvSpPr>
            <p:cNvPr id="64" name="Google Shape;8705;p59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706;p59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50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Core Block </a:t>
            </a:r>
            <a:r>
              <a:rPr lang="es" dirty="0" smtClean="0"/>
              <a:t>Diagram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244323" y="51793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C:\Users\mohamed adel\AppData\Local\Packages\Microsoft.Windows.Photos_8wekyb3d8bbwe\TempState\ShareServiceTempFolder\block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6" y="664143"/>
            <a:ext cx="6558967" cy="435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845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How does it work?</a:t>
            </a:r>
            <a:endParaRPr dirty="0"/>
          </a:p>
        </p:txBody>
      </p:sp>
      <p:cxnSp>
        <p:nvCxnSpPr>
          <p:cNvPr id="698" name="Google Shape;698;p34"/>
          <p:cNvCxnSpPr/>
          <p:nvPr/>
        </p:nvCxnSpPr>
        <p:spPr>
          <a:xfrm>
            <a:off x="502200" y="631718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502200" y="87228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project uses the IEEE-754 Single Precision floating point format. The following table lists how the 32-bit floating number is divided into 3 </a:t>
            </a:r>
            <a:r>
              <a:rPr lang="en-US" dirty="0" smtClean="0">
                <a:solidFill>
                  <a:schemeClr val="bg1"/>
                </a:solidFill>
              </a:rPr>
              <a:t>parts. </a:t>
            </a:r>
            <a:r>
              <a:rPr lang="en-US" dirty="0">
                <a:solidFill>
                  <a:schemeClr val="bg1"/>
                </a:solidFill>
              </a:rPr>
              <a:t>Mantissa, Exponent and the Sign </a:t>
            </a:r>
            <a:r>
              <a:rPr lang="en-US" dirty="0" smtClean="0">
                <a:solidFill>
                  <a:schemeClr val="bg1"/>
                </a:solidFill>
              </a:rPr>
              <a:t>bit.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000250"/>
            <a:ext cx="5600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02806"/>
            <a:ext cx="28956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6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-141767" y="-74423"/>
            <a:ext cx="3530400" cy="7335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Applications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0" y="602444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1198" y="2540116"/>
            <a:ext cx="3948223" cy="463734"/>
          </a:xfrm>
        </p:spPr>
        <p:txBody>
          <a:bodyPr/>
          <a:lstStyle/>
          <a:p>
            <a:pPr algn="ctr"/>
            <a:r>
              <a:rPr lang="en-US" sz="900" b="1" dirty="0" smtClean="0"/>
              <a:t>FPU enhance </a:t>
            </a:r>
            <a:r>
              <a:rPr lang="en-US" sz="900" b="1" dirty="0"/>
              <a:t>the quality of </a:t>
            </a:r>
            <a:r>
              <a:rPr lang="en-US" sz="900" b="1" dirty="0" smtClean="0"/>
              <a:t>images </a:t>
            </a:r>
            <a:r>
              <a:rPr lang="en-US" sz="900" b="1" dirty="0"/>
              <a:t>and cause </a:t>
            </a:r>
            <a:r>
              <a:rPr lang="en-US" sz="900" b="1" dirty="0" smtClean="0"/>
              <a:t>improvement </a:t>
            </a:r>
            <a:r>
              <a:rPr lang="en-US" sz="900" b="1" dirty="0"/>
              <a:t>in the image recognition</a:t>
            </a:r>
            <a:endParaRPr lang="ar-EG" sz="9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8" y="1075103"/>
            <a:ext cx="4270445" cy="1456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88" y="3338623"/>
            <a:ext cx="4345406" cy="1180989"/>
          </a:xfrm>
          <a:prstGeom prst="rect">
            <a:avLst/>
          </a:prstGeom>
        </p:spPr>
      </p:pic>
      <p:sp>
        <p:nvSpPr>
          <p:cNvPr id="83" name="Subtitle 1"/>
          <p:cNvSpPr txBox="1">
            <a:spLocks/>
          </p:cNvSpPr>
          <p:nvPr/>
        </p:nvSpPr>
        <p:spPr>
          <a:xfrm>
            <a:off x="198475" y="4519612"/>
            <a:ext cx="3948223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000" b="1" dirty="0" smtClean="0"/>
              <a:t>The filter used produces a more accurate and a well-localized edge map</a:t>
            </a:r>
            <a:endParaRPr lang="ar-EG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63" y="1138557"/>
            <a:ext cx="3707998" cy="1092256"/>
          </a:xfrm>
          <a:prstGeom prst="rect">
            <a:avLst/>
          </a:prstGeom>
        </p:spPr>
      </p:pic>
      <p:sp>
        <p:nvSpPr>
          <p:cNvPr id="87" name="Subtitle 1"/>
          <p:cNvSpPr txBox="1">
            <a:spLocks/>
          </p:cNvSpPr>
          <p:nvPr/>
        </p:nvSpPr>
        <p:spPr>
          <a:xfrm>
            <a:off x="4739568" y="2349589"/>
            <a:ext cx="4472764" cy="50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900" b="1" dirty="0" smtClean="0"/>
              <a:t>Set </a:t>
            </a:r>
            <a:r>
              <a:rPr lang="en-US" sz="900" b="1" dirty="0"/>
              <a:t>the steering wheel angle based on </a:t>
            </a:r>
            <a:r>
              <a:rPr lang="en-US" sz="900" b="1" dirty="0" smtClean="0"/>
              <a:t>a picture </a:t>
            </a:r>
            <a:r>
              <a:rPr lang="en-US" sz="900" b="1" dirty="0"/>
              <a:t>of </a:t>
            </a:r>
            <a:r>
              <a:rPr lang="en-US" sz="900" b="1" dirty="0" smtClean="0"/>
              <a:t>the road</a:t>
            </a:r>
            <a:r>
              <a:rPr lang="en-US" sz="900" b="1" dirty="0"/>
              <a:t>.</a:t>
            </a:r>
            <a:endParaRPr lang="ar-EG" sz="600" b="1" dirty="0"/>
          </a:p>
        </p:txBody>
      </p:sp>
      <p:sp>
        <p:nvSpPr>
          <p:cNvPr id="88" name="Subtitle 1"/>
          <p:cNvSpPr txBox="1">
            <a:spLocks/>
          </p:cNvSpPr>
          <p:nvPr/>
        </p:nvSpPr>
        <p:spPr>
          <a:xfrm>
            <a:off x="434661" y="668075"/>
            <a:ext cx="3948223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dirty="0" smtClean="0"/>
              <a:t> 1- Fingerprint</a:t>
            </a:r>
            <a:endParaRPr lang="ar-EG" sz="1600" b="1" dirty="0"/>
          </a:p>
        </p:txBody>
      </p:sp>
      <p:sp>
        <p:nvSpPr>
          <p:cNvPr id="89" name="Subtitle 1"/>
          <p:cNvSpPr txBox="1">
            <a:spLocks/>
          </p:cNvSpPr>
          <p:nvPr/>
        </p:nvSpPr>
        <p:spPr>
          <a:xfrm>
            <a:off x="411197" y="2938220"/>
            <a:ext cx="3948223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dirty="0" smtClean="0"/>
              <a:t> 2- </a:t>
            </a:r>
            <a:r>
              <a:rPr lang="en-US" sz="1600" b="1" dirty="0"/>
              <a:t>Satellite Image</a:t>
            </a:r>
            <a:endParaRPr lang="ar-EG" sz="2400" b="1" dirty="0"/>
          </a:p>
        </p:txBody>
      </p:sp>
      <p:sp>
        <p:nvSpPr>
          <p:cNvPr id="90" name="Subtitle 1"/>
          <p:cNvSpPr txBox="1">
            <a:spLocks/>
          </p:cNvSpPr>
          <p:nvPr/>
        </p:nvSpPr>
        <p:spPr>
          <a:xfrm>
            <a:off x="4532433" y="674823"/>
            <a:ext cx="4531042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dirty="0" smtClean="0"/>
              <a:t> 3- </a:t>
            </a:r>
            <a:r>
              <a:rPr lang="en-US" sz="1600" b="1" i="1" dirty="0"/>
              <a:t>Robotics </a:t>
            </a:r>
            <a:r>
              <a:rPr lang="en-US" sz="1600" b="1" i="1" dirty="0" smtClean="0"/>
              <a:t>vision (self-driving vehicles)</a:t>
            </a:r>
            <a:endParaRPr lang="ar-EG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5099947" y="3056108"/>
            <a:ext cx="1853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4- Medical devices 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3074" name="Picture 2" descr="Blood Glucose Monitor Kit, High Accuracy Blood Sugar Tester with 50pcs Test  Strips 50 Lancets, Prevent High Blood Sugar Precision Continuous Glucometer  for Home Healthy : Amazon.co.uk: Health &amp; Personal Ca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743" y="3338624"/>
            <a:ext cx="2482397" cy="11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38117" y="4565348"/>
            <a:ext cx="28520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900" b="1" dirty="0">
                <a:solidFill>
                  <a:srgbClr val="FFFFFF"/>
                </a:solidFill>
              </a:rPr>
              <a:t>high accuracy glucose monitoring device image </a:t>
            </a:r>
            <a:endParaRPr lang="ar-EG" sz="11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-141767" y="-74423"/>
            <a:ext cx="3530400" cy="7335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Applications</a:t>
            </a:r>
            <a:endParaRPr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0" y="602444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4552" y="2595930"/>
            <a:ext cx="4456474" cy="608339"/>
          </a:xfrm>
        </p:spPr>
        <p:txBody>
          <a:bodyPr/>
          <a:lstStyle/>
          <a:p>
            <a:pPr algn="ctr"/>
            <a:r>
              <a:rPr lang="en-US" sz="900" b="1" dirty="0"/>
              <a:t>Medical image edge detection is an important method in the recognition of </a:t>
            </a:r>
            <a:r>
              <a:rPr lang="en-US" sz="900" b="1" dirty="0" smtClean="0"/>
              <a:t>the human </a:t>
            </a:r>
            <a:r>
              <a:rPr lang="en-US" sz="900" b="1" dirty="0"/>
              <a:t>organs, and it is an important pre-processing step in 3D reconstruction such as the reconstruction of brain images</a:t>
            </a:r>
            <a:endParaRPr lang="ar-EG" sz="900" b="1" dirty="0"/>
          </a:p>
        </p:txBody>
      </p:sp>
      <p:sp>
        <p:nvSpPr>
          <p:cNvPr id="88" name="Subtitle 1"/>
          <p:cNvSpPr txBox="1">
            <a:spLocks/>
          </p:cNvSpPr>
          <p:nvPr/>
        </p:nvSpPr>
        <p:spPr>
          <a:xfrm>
            <a:off x="434661" y="668075"/>
            <a:ext cx="3948223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dirty="0" smtClean="0"/>
              <a:t>4- </a:t>
            </a:r>
            <a:r>
              <a:rPr lang="en-US" sz="1600" b="1" i="1" dirty="0"/>
              <a:t>Medical Science</a:t>
            </a:r>
            <a:endParaRPr lang="ar-EG" sz="1600" b="1" dirty="0"/>
          </a:p>
        </p:txBody>
      </p:sp>
      <p:sp>
        <p:nvSpPr>
          <p:cNvPr id="89" name="Subtitle 1"/>
          <p:cNvSpPr txBox="1">
            <a:spLocks/>
          </p:cNvSpPr>
          <p:nvPr/>
        </p:nvSpPr>
        <p:spPr>
          <a:xfrm>
            <a:off x="250088" y="3056996"/>
            <a:ext cx="3948223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dirty="0" smtClean="0"/>
              <a:t> 5- </a:t>
            </a:r>
            <a:r>
              <a:rPr lang="en-US" sz="1600" b="1" i="1" dirty="0"/>
              <a:t>Face recognition</a:t>
            </a:r>
            <a:endParaRPr lang="ar-EG" sz="1600" b="1" dirty="0"/>
          </a:p>
        </p:txBody>
      </p:sp>
      <p:sp>
        <p:nvSpPr>
          <p:cNvPr id="90" name="Subtitle 1"/>
          <p:cNvSpPr txBox="1">
            <a:spLocks/>
          </p:cNvSpPr>
          <p:nvPr/>
        </p:nvSpPr>
        <p:spPr>
          <a:xfrm>
            <a:off x="4612958" y="1845964"/>
            <a:ext cx="4531042" cy="46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chemeClr val="lt1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algn="ctr"/>
            <a:r>
              <a:rPr lang="en-US" sz="1600" b="1" smtClean="0"/>
              <a:t> 6- </a:t>
            </a:r>
            <a:r>
              <a:rPr lang="en-US" sz="1600" b="1" i="1" dirty="0" smtClean="0"/>
              <a:t>CVVT Camera</a:t>
            </a:r>
            <a:endParaRPr lang="ar-EG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9" t="53058" r="26821" b="23652"/>
          <a:stretch/>
        </p:blipFill>
        <p:spPr>
          <a:xfrm>
            <a:off x="329904" y="1061190"/>
            <a:ext cx="4185771" cy="1505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" t="551" r="304" b="42300"/>
          <a:stretch/>
        </p:blipFill>
        <p:spPr>
          <a:xfrm>
            <a:off x="262629" y="3401954"/>
            <a:ext cx="4185771" cy="1641869"/>
          </a:xfrm>
          <a:prstGeom prst="rect">
            <a:avLst/>
          </a:prstGeom>
        </p:spPr>
      </p:pic>
      <p:pic>
        <p:nvPicPr>
          <p:cNvPr id="1026" name="Picture 2" descr="Edge-based video surveillance: The pros and c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9"/>
          <a:stretch/>
        </p:blipFill>
        <p:spPr bwMode="auto">
          <a:xfrm>
            <a:off x="5489945" y="2309698"/>
            <a:ext cx="3133060" cy="126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509</Words>
  <Application>Microsoft Office PowerPoint</Application>
  <PresentationFormat>On-screen Show (16:9)</PresentationFormat>
  <Paragraphs>72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Times New Roman</vt:lpstr>
      <vt:lpstr>Roboto Light</vt:lpstr>
      <vt:lpstr>Didact Gothic</vt:lpstr>
      <vt:lpstr>Bree Serif</vt:lpstr>
      <vt:lpstr>Roboto Black</vt:lpstr>
      <vt:lpstr>Roboto Mono Thin</vt:lpstr>
      <vt:lpstr>Impact</vt:lpstr>
      <vt:lpstr>WEB PROPOSAL</vt:lpstr>
      <vt:lpstr>32-bit Single Precision Floating Point Adder</vt:lpstr>
      <vt:lpstr>TABLE OF CONTENTS</vt:lpstr>
      <vt:lpstr>Introduction</vt:lpstr>
      <vt:lpstr>Problem Definition</vt:lpstr>
      <vt:lpstr>What I am Working On</vt:lpstr>
      <vt:lpstr>Core Block Diagram</vt:lpstr>
      <vt:lpstr>How does it work?</vt:lpstr>
      <vt:lpstr>Applications</vt:lpstr>
      <vt:lpstr>Applications</vt:lpstr>
      <vt:lpstr>Results</vt:lpstr>
      <vt:lpstr>Results (Edge Detection)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mohamed adel</cp:lastModifiedBy>
  <cp:revision>92</cp:revision>
  <dcterms:modified xsi:type="dcterms:W3CDTF">2023-12-19T11:23:33Z</dcterms:modified>
</cp:coreProperties>
</file>